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69" r:id="rId3"/>
    <p:sldId id="257" r:id="rId4"/>
    <p:sldId id="258" r:id="rId5"/>
    <p:sldId id="268" r:id="rId6"/>
    <p:sldId id="260" r:id="rId7"/>
    <p:sldId id="261" r:id="rId8"/>
    <p:sldId id="264" r:id="rId9"/>
    <p:sldId id="270" r:id="rId10"/>
    <p:sldId id="266" r:id="rId11"/>
  </p:sldIdLst>
  <p:sldSz cx="18288000" cy="10287000"/>
  <p:notesSz cx="6858000" cy="9144000"/>
  <p:embeddedFontLst>
    <p:embeddedFont>
      <p:font typeface="Bryndan Write" panose="020B0604020202020204" charset="0"/>
      <p:regular r:id="rId13"/>
    </p:embeddedFont>
    <p:embeddedFont>
      <p:font typeface="Now"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008C31-0A2B-43D0-9347-DCF25950044A}">
          <p14:sldIdLst>
            <p14:sldId id="256"/>
            <p14:sldId id="269"/>
            <p14:sldId id="257"/>
            <p14:sldId id="258"/>
            <p14:sldId id="268"/>
            <p14:sldId id="260"/>
          </p14:sldIdLst>
        </p14:section>
        <p14:section name="Untitled Section" id="{E831BE17-7EC6-4736-A92B-C40778B77D10}">
          <p14:sldIdLst>
            <p14:sldId id="261"/>
            <p14:sldId id="264"/>
            <p14:sldId id="270"/>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9" d="100"/>
          <a:sy n="39" d="100"/>
        </p:scale>
        <p:origin x="9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778AD-1907-4746-BFB8-FE539E440AB2}"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27B9F-8492-4007-A55D-D3564667B424}" type="slidenum">
              <a:rPr lang="en-US" smtClean="0"/>
              <a:t>‹#›</a:t>
            </a:fld>
            <a:endParaRPr lang="en-US"/>
          </a:p>
        </p:txBody>
      </p:sp>
    </p:spTree>
    <p:extLst>
      <p:ext uri="{BB962C8B-B14F-4D97-AF65-F5344CB8AC3E}">
        <p14:creationId xmlns:p14="http://schemas.microsoft.com/office/powerpoint/2010/main" val="3702750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1</a:t>
            </a:fld>
            <a:endParaRPr lang="en-US"/>
          </a:p>
        </p:txBody>
      </p:sp>
    </p:spTree>
    <p:extLst>
      <p:ext uri="{BB962C8B-B14F-4D97-AF65-F5344CB8AC3E}">
        <p14:creationId xmlns:p14="http://schemas.microsoft.com/office/powerpoint/2010/main" val="27087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7B9F-8492-4007-A55D-D3564667B424}" type="slidenum">
              <a:rPr lang="en-US" smtClean="0"/>
              <a:t>4</a:t>
            </a:fld>
            <a:endParaRPr lang="en-US"/>
          </a:p>
        </p:txBody>
      </p:sp>
    </p:spTree>
    <p:extLst>
      <p:ext uri="{BB962C8B-B14F-4D97-AF65-F5344CB8AC3E}">
        <p14:creationId xmlns:p14="http://schemas.microsoft.com/office/powerpoint/2010/main" val="38338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68.svg"/><Relationship Id="rId9" Type="http://schemas.openxmlformats.org/officeDocument/2006/relationships/image" Target="../media/image14.png"/><Relationship Id="rId14" Type="http://schemas.openxmlformats.org/officeDocument/2006/relationships/image" Target="../media/image70.sv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8.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6.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jpg"/><Relationship Id="rId3" Type="http://schemas.openxmlformats.org/officeDocument/2006/relationships/image" Target="../media/image36.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37.sv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3" name="Freeform 3"/>
          <p:cNvSpPr/>
          <p:nvPr/>
        </p:nvSpPr>
        <p:spPr>
          <a:xfrm rot="2342060">
            <a:off x="4990411" y="682066"/>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902168" y="637896"/>
            <a:ext cx="10444488" cy="3933769"/>
          </a:xfrm>
          <a:prstGeom prst="rect">
            <a:avLst/>
          </a:prstGeom>
        </p:spPr>
        <p:txBody>
          <a:bodyPr lIns="0" tIns="0" rIns="0" bIns="0" rtlCol="0" anchor="t">
            <a:spAutoFit/>
          </a:bodyPr>
          <a:lstStyle/>
          <a:p>
            <a:pPr algn="ctr">
              <a:lnSpc>
                <a:spcPts val="16506"/>
              </a:lnSpc>
            </a:pPr>
            <a:r>
              <a:rPr lang="en-US" sz="6000" b="1" dirty="0">
                <a:solidFill>
                  <a:srgbClr val="FFFFFF"/>
                </a:solidFill>
                <a:latin typeface="Bryndan Write" panose="020B0604020202020204" charset="0"/>
                <a:ea typeface="Gochi Hand" panose="020B0604020202020204" charset="0"/>
              </a:rPr>
              <a:t>E-Commerce Mobile Application Development</a:t>
            </a:r>
          </a:p>
        </p:txBody>
      </p:sp>
      <p:sp>
        <p:nvSpPr>
          <p:cNvPr id="5" name="Freeform 5"/>
          <p:cNvSpPr/>
          <p:nvPr/>
        </p:nvSpPr>
        <p:spPr>
          <a:xfrm rot="1097523">
            <a:off x="13142420" y="415574"/>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rot="-1559470">
            <a:off x="1839060" y="27652"/>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2" name="TextBox 12"/>
          <p:cNvSpPr txBox="1"/>
          <p:nvPr/>
        </p:nvSpPr>
        <p:spPr>
          <a:xfrm>
            <a:off x="2050620" y="5757871"/>
            <a:ext cx="13204621" cy="8233023"/>
          </a:xfrm>
          <a:prstGeom prst="rect">
            <a:avLst/>
          </a:prstGeom>
        </p:spPr>
        <p:txBody>
          <a:bodyPr wrap="square" lIns="0" tIns="0" rIns="0" bIns="0" rtlCol="0" anchor="t">
            <a:spAutoFit/>
          </a:bodyPr>
          <a:lstStyle/>
          <a:p>
            <a:pPr>
              <a:lnSpc>
                <a:spcPts val="3914"/>
              </a:lnSpc>
            </a:pPr>
            <a:r>
              <a:rPr lang="en-US" sz="3200" b="1" dirty="0">
                <a:solidFill>
                  <a:srgbClr val="FFFFFF"/>
                </a:solidFill>
                <a:latin typeface="Bryndan Write" panose="020B0604020202020204" charset="0"/>
                <a:ea typeface="Gochi Hand" panose="020B0604020202020204" charset="0"/>
              </a:rPr>
              <a:t>Presentation By:</a:t>
            </a:r>
            <a:r>
              <a:rPr lang="en-US" sz="2899" b="1" dirty="0">
                <a:solidFill>
                  <a:srgbClr val="FFFFFF"/>
                </a:solidFill>
                <a:latin typeface="Bryndan Write" panose="020B0604020202020204" charset="0"/>
                <a:ea typeface="Gochi Hand" panose="020B0604020202020204" charset="0"/>
              </a:rPr>
              <a:t> </a:t>
            </a:r>
          </a:p>
          <a:p>
            <a:pPr>
              <a:lnSpc>
                <a:spcPts val="3914"/>
              </a:lnSpc>
            </a:pPr>
            <a:r>
              <a:rPr lang="en-US" sz="2899" b="1" dirty="0">
                <a:solidFill>
                  <a:srgbClr val="FFFFFF"/>
                </a:solidFill>
                <a:latin typeface="Bryndan Write" panose="020B0604020202020204" charset="0"/>
                <a:ea typeface="Gochi Hand" panose="020B0604020202020204" charset="0"/>
              </a:rPr>
              <a:t>		Varunraj </a:t>
            </a:r>
            <a:r>
              <a:rPr lang="en-US" sz="2899" b="1" dirty="0" err="1">
                <a:solidFill>
                  <a:srgbClr val="FFFFFF"/>
                </a:solidFill>
                <a:latin typeface="Bryndan Write" panose="020B0604020202020204" charset="0"/>
                <a:ea typeface="Gochi Hand" panose="020B0604020202020204" charset="0"/>
              </a:rPr>
              <a:t>Rachakatla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a:t>
            </a:r>
            <a:r>
              <a:rPr lang="en-US" sz="2899" b="1" dirty="0" err="1">
                <a:solidFill>
                  <a:srgbClr val="FFFFFF"/>
                </a:solidFill>
                <a:latin typeface="Bryndan Write" panose="020B0604020202020204" charset="0"/>
                <a:ea typeface="Gochi Hand" panose="020B0604020202020204" charset="0"/>
              </a:rPr>
              <a:t>Nikith</a:t>
            </a:r>
            <a:r>
              <a:rPr lang="en-US" sz="2899" b="1" dirty="0">
                <a:solidFill>
                  <a:srgbClr val="FFFFFF"/>
                </a:solidFill>
                <a:latin typeface="Bryndan Write" panose="020B0604020202020204" charset="0"/>
                <a:ea typeface="Gochi Hand" panose="020B0604020202020204" charset="0"/>
              </a:rPr>
              <a:t> Kumar </a:t>
            </a:r>
            <a:r>
              <a:rPr lang="en-US" sz="2899" b="1" dirty="0" err="1">
                <a:solidFill>
                  <a:srgbClr val="FFFFFF"/>
                </a:solidFill>
                <a:latin typeface="Bryndan Write" panose="020B0604020202020204" charset="0"/>
                <a:ea typeface="Gochi Hand" panose="020B0604020202020204" charset="0"/>
              </a:rPr>
              <a:t>Bandaru</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Uday </a:t>
            </a:r>
            <a:r>
              <a:rPr lang="en-US" sz="2899" b="1" dirty="0" err="1">
                <a:solidFill>
                  <a:srgbClr val="FFFFFF"/>
                </a:solidFill>
                <a:latin typeface="Bryndan Write" panose="020B0604020202020204" charset="0"/>
                <a:ea typeface="Gochi Hand" panose="020B0604020202020204" charset="0"/>
              </a:rPr>
              <a:t>Singamala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Mahesh </a:t>
            </a:r>
            <a:r>
              <a:rPr lang="en-US" sz="2899" b="1" dirty="0" err="1">
                <a:solidFill>
                  <a:srgbClr val="FFFFFF"/>
                </a:solidFill>
                <a:latin typeface="Bryndan Write" panose="020B0604020202020204" charset="0"/>
                <a:ea typeface="Gochi Hand" panose="020B0604020202020204" charset="0"/>
              </a:rPr>
              <a:t>Gudla</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Srikanth </a:t>
            </a:r>
            <a:r>
              <a:rPr lang="en-US" sz="2899" b="1" dirty="0" err="1">
                <a:solidFill>
                  <a:srgbClr val="FFFFFF"/>
                </a:solidFill>
                <a:latin typeface="Bryndan Write" panose="020B0604020202020204" charset="0"/>
                <a:ea typeface="Gochi Hand" panose="020B0604020202020204" charset="0"/>
              </a:rPr>
              <a:t>Boppudi</a:t>
            </a:r>
            <a:endParaRPr lang="en-US" sz="2899" b="1" dirty="0">
              <a:solidFill>
                <a:srgbClr val="FFFFFF"/>
              </a:solidFill>
              <a:latin typeface="Bryndan Write" panose="020B0604020202020204" charset="0"/>
              <a:ea typeface="Gochi Hand" panose="020B0604020202020204" charset="0"/>
            </a:endParaRPr>
          </a:p>
          <a:p>
            <a:pPr>
              <a:lnSpc>
                <a:spcPts val="3914"/>
              </a:lnSpc>
            </a:pPr>
            <a:r>
              <a:rPr lang="en-US" sz="2899" b="1" dirty="0">
                <a:solidFill>
                  <a:srgbClr val="FFFFFF"/>
                </a:solidFill>
                <a:latin typeface="Bryndan Write" panose="020B0604020202020204" charset="0"/>
                <a:ea typeface="Gochi Hand" panose="020B0604020202020204" charset="0"/>
              </a:rPr>
              <a:t>											Sai Krishna Koduri</a:t>
            </a:r>
          </a:p>
          <a:p>
            <a:pPr algn="ctr">
              <a:lnSpc>
                <a:spcPts val="16506"/>
              </a:lnSpc>
            </a:pPr>
            <a:endParaRPr lang="en-US" sz="16506" b="1" dirty="0">
              <a:solidFill>
                <a:srgbClr val="FFFFFF"/>
              </a:solidFill>
              <a:latin typeface="Bryndan Write" panose="020B0604020202020204" charset="0"/>
              <a:ea typeface="Gochi Hand" panose="020B0604020202020204" charset="0"/>
            </a:endParaRPr>
          </a:p>
          <a:p>
            <a:pPr algn="ctr">
              <a:lnSpc>
                <a:spcPts val="16506"/>
              </a:lnSpc>
            </a:pPr>
            <a:endParaRPr lang="en-US" sz="16506" b="1" dirty="0">
              <a:solidFill>
                <a:srgbClr val="FFFFFF"/>
              </a:solidFill>
              <a:latin typeface="Bryndan Write" panose="020B0604020202020204" charset="0"/>
              <a:ea typeface="Gochi Hand" panose="020B0604020202020204" charset="0"/>
            </a:endParaRPr>
          </a:p>
          <a:p>
            <a:pPr>
              <a:lnSpc>
                <a:spcPts val="3914"/>
              </a:lnSpc>
            </a:pPr>
            <a:endParaRPr lang="en-US" sz="2899" b="1" dirty="0">
              <a:solidFill>
                <a:srgbClr val="FFFFFF"/>
              </a:solidFill>
              <a:latin typeface="Bryndan Write" panose="020B0604020202020204" charset="0"/>
              <a:ea typeface="Gochi Hand"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barn(inVertical)">
                                      <p:cBhvr>
                                        <p:cTn id="14" dur="500"/>
                                        <p:tgtEl>
                                          <p:spTgt spid="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1000"/>
                                        <p:tgtEl>
                                          <p:spTgt spid="12">
                                            <p:txEl>
                                              <p:pRg st="1" end="1"/>
                                            </p:txEl>
                                          </p:spTgt>
                                        </p:tgtEl>
                                      </p:cBhvr>
                                    </p:animEffect>
                                    <p:anim calcmode="lin" valueType="num">
                                      <p:cBhvr>
                                        <p:cTn id="2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fade">
                                      <p:cBhvr>
                                        <p:cTn id="26" dur="1000"/>
                                        <p:tgtEl>
                                          <p:spTgt spid="12">
                                            <p:txEl>
                                              <p:pRg st="2" end="2"/>
                                            </p:txEl>
                                          </p:spTgt>
                                        </p:tgtEl>
                                      </p:cBhvr>
                                    </p:animEffect>
                                    <p:anim calcmode="lin" valueType="num">
                                      <p:cBhvr>
                                        <p:cTn id="27"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animEffect transition="in" filter="fade">
                                      <p:cBhvr>
                                        <p:cTn id="33" dur="1000"/>
                                        <p:tgtEl>
                                          <p:spTgt spid="12">
                                            <p:txEl>
                                              <p:pRg st="3" end="3"/>
                                            </p:txEl>
                                          </p:spTgt>
                                        </p:tgtEl>
                                      </p:cBhvr>
                                    </p:animEffect>
                                    <p:anim calcmode="lin" valueType="num">
                                      <p:cBhvr>
                                        <p:cTn id="3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
                                            <p:txEl>
                                              <p:pRg st="4" end="4"/>
                                            </p:txEl>
                                          </p:spTgt>
                                        </p:tgtEl>
                                        <p:attrNameLst>
                                          <p:attrName>style.visibility</p:attrName>
                                        </p:attrNameLst>
                                      </p:cBhvr>
                                      <p:to>
                                        <p:strVal val="visible"/>
                                      </p:to>
                                    </p:set>
                                    <p:animEffect transition="in" filter="fade">
                                      <p:cBhvr>
                                        <p:cTn id="40" dur="1000"/>
                                        <p:tgtEl>
                                          <p:spTgt spid="12">
                                            <p:txEl>
                                              <p:pRg st="4" end="4"/>
                                            </p:txEl>
                                          </p:spTgt>
                                        </p:tgtEl>
                                      </p:cBhvr>
                                    </p:animEffect>
                                    <p:anim calcmode="lin" valueType="num">
                                      <p:cBhvr>
                                        <p:cTn id="41"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2">
                                            <p:txEl>
                                              <p:pRg st="5" end="5"/>
                                            </p:txEl>
                                          </p:spTgt>
                                        </p:tgtEl>
                                        <p:attrNameLst>
                                          <p:attrName>style.visibility</p:attrName>
                                        </p:attrNameLst>
                                      </p:cBhvr>
                                      <p:to>
                                        <p:strVal val="visible"/>
                                      </p:to>
                                    </p:set>
                                    <p:animEffect transition="in" filter="fade">
                                      <p:cBhvr>
                                        <p:cTn id="47" dur="1000"/>
                                        <p:tgtEl>
                                          <p:spTgt spid="12">
                                            <p:txEl>
                                              <p:pRg st="5" end="5"/>
                                            </p:txEl>
                                          </p:spTgt>
                                        </p:tgtEl>
                                      </p:cBhvr>
                                    </p:animEffect>
                                    <p:anim calcmode="lin" valueType="num">
                                      <p:cBhvr>
                                        <p:cTn id="48"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2">
                                            <p:txEl>
                                              <p:pRg st="6" end="6"/>
                                            </p:txEl>
                                          </p:spTgt>
                                        </p:tgtEl>
                                        <p:attrNameLst>
                                          <p:attrName>style.visibility</p:attrName>
                                        </p:attrNameLst>
                                      </p:cBhvr>
                                      <p:to>
                                        <p:strVal val="visible"/>
                                      </p:to>
                                    </p:set>
                                    <p:animEffect transition="in" filter="fade">
                                      <p:cBhvr>
                                        <p:cTn id="54" dur="1000"/>
                                        <p:tgtEl>
                                          <p:spTgt spid="12">
                                            <p:txEl>
                                              <p:pRg st="6" end="6"/>
                                            </p:txEl>
                                          </p:spTgt>
                                        </p:tgtEl>
                                      </p:cBhvr>
                                    </p:animEffect>
                                    <p:anim calcmode="lin" valueType="num">
                                      <p:cBhvr>
                                        <p:cTn id="55"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5278903" y="3198570"/>
            <a:ext cx="7730195" cy="3847207"/>
          </a:xfrm>
          <a:prstGeom prst="rect">
            <a:avLst/>
          </a:prstGeom>
        </p:spPr>
        <p:txBody>
          <a:bodyPr lIns="0" tIns="0" rIns="0" bIns="0" rtlCol="0" anchor="t">
            <a:spAutoFit/>
          </a:bodyPr>
          <a:lstStyle/>
          <a:p>
            <a:pPr algn="ctr">
              <a:lnSpc>
                <a:spcPts val="15021"/>
              </a:lnSpc>
            </a:pPr>
            <a:r>
              <a:rPr lang="en-US" sz="15021" b="1" dirty="0">
                <a:solidFill>
                  <a:srgbClr val="FFFFFF"/>
                </a:solidFill>
                <a:latin typeface="Bryndan Write" panose="020B0604020202020204" charset="0"/>
                <a:ea typeface="Gochi Hand" panose="020B0604020202020204" charset="0"/>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11"/>
                                        </p:tgtEl>
                                        <p:attrNameLst>
                                          <p:attrName>ppt_w</p:attrName>
                                        </p:attrNameLst>
                                      </p:cBhvr>
                                      <p:tavLst>
                                        <p:tav tm="0">
                                          <p:val>
                                            <p:strVal val="ppt_w"/>
                                          </p:val>
                                        </p:tav>
                                        <p:tav tm="100000">
                                          <p:val>
                                            <p:fltVal val="0"/>
                                          </p:val>
                                        </p:tav>
                                      </p:tavLst>
                                    </p:anim>
                                    <p:anim calcmode="lin" valueType="num">
                                      <p:cBhvr>
                                        <p:cTn id="7" dur="1000"/>
                                        <p:tgtEl>
                                          <p:spTgt spid="11"/>
                                        </p:tgtEl>
                                        <p:attrNameLst>
                                          <p:attrName>ppt_h</p:attrName>
                                        </p:attrNameLst>
                                      </p:cBhvr>
                                      <p:tavLst>
                                        <p:tav tm="0">
                                          <p:val>
                                            <p:strVal val="ppt_h"/>
                                          </p:val>
                                        </p:tav>
                                        <p:tav tm="100000">
                                          <p:val>
                                            <p:fltVal val="0"/>
                                          </p:val>
                                        </p:tav>
                                      </p:tavLst>
                                    </p:anim>
                                    <p:anim calcmode="lin" valueType="num">
                                      <p:cBhvr>
                                        <p:cTn id="8" dur="1000"/>
                                        <p:tgtEl>
                                          <p:spTgt spid="11"/>
                                        </p:tgtEl>
                                        <p:attrNameLst>
                                          <p:attrName>style.rotation</p:attrName>
                                        </p:attrNameLst>
                                      </p:cBhvr>
                                      <p:tavLst>
                                        <p:tav tm="0">
                                          <p:val>
                                            <p:fltVal val="0"/>
                                          </p:val>
                                        </p:tav>
                                        <p:tav tm="100000">
                                          <p:val>
                                            <p:fltVal val="90"/>
                                          </p:val>
                                        </p:tav>
                                      </p:tavLst>
                                    </p:anim>
                                    <p:animEffect transition="out" filter="fade">
                                      <p:cBhvr>
                                        <p:cTn id="9" dur="1000"/>
                                        <p:tgtEl>
                                          <p:spTgt spid="11"/>
                                        </p:tgtEl>
                                      </p:cBhvr>
                                    </p:animEffect>
                                    <p:set>
                                      <p:cBhvr>
                                        <p:cTn id="10"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3ECE-5AA7-53FF-921F-EE8A0DA149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F39DBF-CAFB-2754-30FD-549BE8BB2BE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a:extLst>
              <a:ext uri="{FF2B5EF4-FFF2-40B4-BE49-F238E27FC236}">
                <a16:creationId xmlns:a16="http://schemas.microsoft.com/office/drawing/2014/main" id="{0F0AA783-3AA9-AD50-8AA1-EB2C99CB932F}"/>
              </a:ext>
            </a:extLst>
          </p:cNvPr>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E267690-5E83-470E-BFEB-A371F394411D}"/>
              </a:ext>
            </a:extLst>
          </p:cNvPr>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20CBAC6-53E5-06D7-C97D-0CA4DC28A97A}"/>
              </a:ext>
            </a:extLst>
          </p:cNvPr>
          <p:cNvSpPr/>
          <p:nvPr/>
        </p:nvSpPr>
        <p:spPr>
          <a:xfrm rot="-10800000">
            <a:off x="2652728" y="1236709"/>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7F3DCDA-B24D-9FE4-4151-468FFBB7B544}"/>
              </a:ext>
            </a:extLst>
          </p:cNvPr>
          <p:cNvSpPr/>
          <p:nvPr/>
        </p:nvSpPr>
        <p:spPr>
          <a:xfrm>
            <a:off x="14761308" y="742950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3F02468-1B5E-A5CC-D22F-22684A17F623}"/>
              </a:ext>
            </a:extLst>
          </p:cNvPr>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2CA9276-B811-B14D-756B-6C7CE92A1716}"/>
              </a:ext>
            </a:extLst>
          </p:cNvPr>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93EBAD74-A566-7A1B-87AA-8669A03354D0}"/>
              </a:ext>
            </a:extLst>
          </p:cNvPr>
          <p:cNvSpPr txBox="1"/>
          <p:nvPr/>
        </p:nvSpPr>
        <p:spPr>
          <a:xfrm>
            <a:off x="4111752" y="2111488"/>
            <a:ext cx="10086269" cy="6295826"/>
          </a:xfrm>
          <a:prstGeom prst="rect">
            <a:avLst/>
          </a:prstGeom>
        </p:spPr>
        <p:txBody>
          <a:bodyPr lIns="0" tIns="0" rIns="0" bIns="0" rtlCol="0" anchor="t">
            <a:spAutoFit/>
          </a:bodyPr>
          <a:lstStyle/>
          <a:p>
            <a:pPr algn="just">
              <a:lnSpc>
                <a:spcPct val="150000"/>
              </a:lnSpc>
            </a:pPr>
            <a:r>
              <a:rPr lang="en-US" sz="2500" b="1" dirty="0">
                <a:solidFill>
                  <a:schemeClr val="bg1"/>
                </a:solidFill>
                <a:latin typeface="Now"/>
              </a:rPr>
              <a:t>Project Title:</a:t>
            </a:r>
            <a:r>
              <a:rPr lang="en-US" sz="2500" dirty="0">
                <a:solidFill>
                  <a:schemeClr val="bg1"/>
                </a:solidFill>
                <a:latin typeface="Now"/>
              </a:rPr>
              <a:t> E-commerce Mobile App Development</a:t>
            </a:r>
          </a:p>
          <a:p>
            <a:pPr algn="just">
              <a:lnSpc>
                <a:spcPct val="150000"/>
              </a:lnSpc>
            </a:pPr>
            <a:r>
              <a:rPr lang="en-US" sz="2500" b="1" dirty="0">
                <a:solidFill>
                  <a:schemeClr val="bg1"/>
                </a:solidFill>
                <a:latin typeface="Now"/>
              </a:rPr>
              <a:t>Focus:</a:t>
            </a:r>
            <a:r>
              <a:rPr lang="en-US" sz="2500" dirty="0">
                <a:solidFill>
                  <a:schemeClr val="bg1"/>
                </a:solidFill>
                <a:latin typeface="Now"/>
              </a:rPr>
              <a:t> User convenience and engagement</a:t>
            </a:r>
          </a:p>
          <a:p>
            <a:pPr algn="just">
              <a:lnSpc>
                <a:spcPct val="150000"/>
              </a:lnSpc>
            </a:pPr>
            <a:r>
              <a:rPr lang="en-US" sz="2500" b="1" dirty="0">
                <a:solidFill>
                  <a:schemeClr val="bg1"/>
                </a:solidFill>
                <a:latin typeface="Now"/>
              </a:rPr>
              <a:t>Key Features:</a:t>
            </a:r>
            <a:r>
              <a:rPr lang="en-US" sz="2500" dirty="0">
                <a:solidFill>
                  <a:schemeClr val="bg1"/>
                </a:solidFill>
                <a:latin typeface="Now"/>
              </a:rPr>
              <a:t> User Registration, Product Browsing, Shopping Cart Management, Order Tracking</a:t>
            </a:r>
          </a:p>
          <a:p>
            <a:pPr algn="just">
              <a:lnSpc>
                <a:spcPct val="150000"/>
              </a:lnSpc>
            </a:pPr>
            <a:r>
              <a:rPr lang="en-US" sz="2500" b="1" dirty="0">
                <a:solidFill>
                  <a:schemeClr val="bg1"/>
                </a:solidFill>
                <a:latin typeface="Now"/>
              </a:rPr>
              <a:t>Technologies:</a:t>
            </a:r>
            <a:r>
              <a:rPr lang="en-US" sz="2500" dirty="0">
                <a:solidFill>
                  <a:schemeClr val="bg1"/>
                </a:solidFill>
                <a:latin typeface="Now"/>
              </a:rPr>
              <a:t> React Native, MongoDB</a:t>
            </a:r>
          </a:p>
          <a:p>
            <a:pPr algn="just">
              <a:lnSpc>
                <a:spcPct val="150000"/>
              </a:lnSpc>
            </a:pPr>
            <a:r>
              <a:rPr lang="en-US" sz="2500" b="1" dirty="0">
                <a:solidFill>
                  <a:schemeClr val="bg1"/>
                </a:solidFill>
                <a:latin typeface="Now"/>
              </a:rPr>
              <a:t>Objectives:</a:t>
            </a:r>
            <a:r>
              <a:rPr lang="en-US" sz="2500" dirty="0">
                <a:solidFill>
                  <a:schemeClr val="bg1"/>
                </a:solidFill>
                <a:latin typeface="Now"/>
              </a:rPr>
              <a:t> Seamless Shopping Experience, Business Growth</a:t>
            </a:r>
          </a:p>
          <a:p>
            <a:pPr algn="just">
              <a:lnSpc>
                <a:spcPct val="150000"/>
              </a:lnSpc>
            </a:pPr>
            <a:r>
              <a:rPr lang="en-US" sz="2500" b="1" dirty="0">
                <a:solidFill>
                  <a:schemeClr val="bg1"/>
                </a:solidFill>
                <a:latin typeface="Now"/>
              </a:rPr>
              <a:t>Scope:</a:t>
            </a:r>
            <a:r>
              <a:rPr lang="en-US" sz="2500" dirty="0">
                <a:solidFill>
                  <a:schemeClr val="bg1"/>
                </a:solidFill>
                <a:latin typeface="Now"/>
              </a:rPr>
              <a:t> iOS and Android App Development, Key Feature Implementation, UX/UI Optimization</a:t>
            </a:r>
          </a:p>
          <a:p>
            <a:pPr algn="just">
              <a:lnSpc>
                <a:spcPct val="150000"/>
              </a:lnSpc>
            </a:pPr>
            <a:r>
              <a:rPr lang="en-US" sz="2500" b="1" dirty="0">
                <a:solidFill>
                  <a:schemeClr val="bg1"/>
                </a:solidFill>
                <a:latin typeface="Now"/>
              </a:rPr>
              <a:t>Testing:</a:t>
            </a:r>
            <a:r>
              <a:rPr lang="en-US" sz="2500" dirty="0">
                <a:solidFill>
                  <a:schemeClr val="bg1"/>
                </a:solidFill>
                <a:latin typeface="Now"/>
              </a:rPr>
              <a:t> Functional, Usability, Performance, Security</a:t>
            </a:r>
          </a:p>
          <a:p>
            <a:pPr algn="just">
              <a:lnSpc>
                <a:spcPct val="150000"/>
              </a:lnSpc>
            </a:pPr>
            <a:r>
              <a:rPr lang="en-US" sz="2500" b="1" dirty="0">
                <a:solidFill>
                  <a:schemeClr val="bg1"/>
                </a:solidFill>
                <a:latin typeface="Now"/>
              </a:rPr>
              <a:t>Deployment:</a:t>
            </a:r>
            <a:r>
              <a:rPr lang="en-US" sz="2500" dirty="0">
                <a:solidFill>
                  <a:schemeClr val="bg1"/>
                </a:solidFill>
                <a:latin typeface="Now"/>
              </a:rPr>
              <a:t> App Store (iOS), Play Store(Android) </a:t>
            </a:r>
          </a:p>
          <a:p>
            <a:pPr algn="just">
              <a:lnSpc>
                <a:spcPct val="150000"/>
              </a:lnSpc>
            </a:pPr>
            <a:r>
              <a:rPr lang="en-US" sz="2500" b="1" dirty="0">
                <a:solidFill>
                  <a:schemeClr val="bg1"/>
                </a:solidFill>
                <a:latin typeface="Now"/>
              </a:rPr>
              <a:t>Maintenance:</a:t>
            </a:r>
            <a:r>
              <a:rPr lang="en-US" sz="2500" dirty="0">
                <a:solidFill>
                  <a:schemeClr val="bg1"/>
                </a:solidFill>
                <a:latin typeface="Now"/>
              </a:rPr>
              <a:t> Bug Fixes, Feature Updates</a:t>
            </a:r>
          </a:p>
        </p:txBody>
      </p:sp>
      <p:sp>
        <p:nvSpPr>
          <p:cNvPr id="11" name="TextBox 11">
            <a:extLst>
              <a:ext uri="{FF2B5EF4-FFF2-40B4-BE49-F238E27FC236}">
                <a16:creationId xmlns:a16="http://schemas.microsoft.com/office/drawing/2014/main" id="{118D1701-E2E3-F483-A36E-437FF950D157}"/>
              </a:ext>
            </a:extLst>
          </p:cNvPr>
          <p:cNvSpPr txBox="1"/>
          <p:nvPr/>
        </p:nvSpPr>
        <p:spPr>
          <a:xfrm>
            <a:off x="4100866" y="1204052"/>
            <a:ext cx="9838576" cy="745910"/>
          </a:xfrm>
          <a:prstGeom prst="rect">
            <a:avLst/>
          </a:prstGeom>
        </p:spPr>
        <p:txBody>
          <a:bodyPr lIns="0" tIns="0" rIns="0" bIns="0" rtlCol="0" anchor="t">
            <a:spAutoFit/>
          </a:bodyPr>
          <a:lstStyle/>
          <a:p>
            <a:pPr algn="ctr">
              <a:lnSpc>
                <a:spcPts val="5740"/>
              </a:lnSpc>
            </a:pPr>
            <a:r>
              <a:rPr lang="en-US" sz="7000" b="1" dirty="0">
                <a:solidFill>
                  <a:schemeClr val="bg1"/>
                </a:solidFill>
                <a:latin typeface="Bryndan Write" panose="020B0604020202020204" charset="0"/>
                <a:ea typeface="Gochi Hand" panose="020B0604020202020204" charset="0"/>
              </a:rPr>
              <a:t>Project Outline</a:t>
            </a:r>
          </a:p>
        </p:txBody>
      </p:sp>
    </p:spTree>
    <p:extLst>
      <p:ext uri="{BB962C8B-B14F-4D97-AF65-F5344CB8AC3E}">
        <p14:creationId xmlns:p14="http://schemas.microsoft.com/office/powerpoint/2010/main" val="1137742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865622"/>
          </a:xfrm>
          <a:prstGeom prst="rect">
            <a:avLst/>
          </a:prstGeom>
        </p:spPr>
        <p:txBody>
          <a:bodyPr lIns="0" tIns="0" rIns="0" bIns="0" rtlCol="0" anchor="t">
            <a:spAutoFit/>
          </a:bodyPr>
          <a:lstStyle/>
          <a:p>
            <a:pPr>
              <a:lnSpc>
                <a:spcPts val="6600"/>
              </a:lnSpc>
            </a:pPr>
            <a:r>
              <a:rPr lang="en-US" sz="6000" b="1" dirty="0">
                <a:solidFill>
                  <a:srgbClr val="FFFFFF"/>
                </a:solidFill>
                <a:latin typeface="Bryndan Write" panose="020B0604020202020204" charset="0"/>
                <a:ea typeface="Gochi Hand" panose="020B0604020202020204" charset="0"/>
              </a:rPr>
              <a:t>Introduction</a:t>
            </a:r>
          </a:p>
        </p:txBody>
      </p:sp>
      <p:sp>
        <p:nvSpPr>
          <p:cNvPr id="6" name="TextBox 6"/>
          <p:cNvSpPr txBox="1"/>
          <p:nvPr/>
        </p:nvSpPr>
        <p:spPr>
          <a:xfrm>
            <a:off x="6496022" y="4197546"/>
            <a:ext cx="8675320" cy="2675412"/>
          </a:xfrm>
          <a:prstGeom prst="rect">
            <a:avLst/>
          </a:prstGeom>
        </p:spPr>
        <p:txBody>
          <a:bodyPr lIns="0" tIns="0" rIns="0" bIns="0" rtlCol="0" anchor="t">
            <a:spAutoFit/>
          </a:bodyPr>
          <a:lstStyle/>
          <a:p>
            <a:pPr algn="just">
              <a:lnSpc>
                <a:spcPts val="3500"/>
              </a:lnSpc>
            </a:pPr>
            <a:r>
              <a:rPr lang="en-US" sz="2500" dirty="0">
                <a:solidFill>
                  <a:srgbClr val="FFFFFF"/>
                </a:solidFill>
                <a:latin typeface="Now"/>
              </a:rPr>
              <a:t>The project aims to develop a feature-rich and user-friendly mobile application for e-commerce, catering to the growing demand for convenient and accessible shopping experiences. The mobile app will provide users with a seamless platform to browse, select, and purchase products on the go.</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5"/>
                                        </p:tgtEl>
                                        <p:attrNameLst>
                                          <p:attrName>style.color</p:attrName>
                                        </p:attrNameLst>
                                      </p:cBhvr>
                                      <p:to>
                                        <a:schemeClr val="accent2"/>
                                      </p:to>
                                    </p:animClr>
                                    <p:animClr clrSpc="rgb" dir="cw">
                                      <p:cBhvr>
                                        <p:cTn id="7" dur="500" fill="hold"/>
                                        <p:tgtEl>
                                          <p:spTgt spid="5"/>
                                        </p:tgtEl>
                                        <p:attrNameLst>
                                          <p:attrName>fillcolor</p:attrName>
                                        </p:attrNameLst>
                                      </p:cBhvr>
                                      <p:to>
                                        <a:schemeClr val="accent2"/>
                                      </p:to>
                                    </p:animClr>
                                    <p:set>
                                      <p:cBhvr>
                                        <p:cTn id="8" dur="500" fill="hold"/>
                                        <p:tgtEl>
                                          <p:spTgt spid="5"/>
                                        </p:tgtEl>
                                        <p:attrNameLst>
                                          <p:attrName>fill.type</p:attrName>
                                        </p:attrNameLst>
                                      </p:cBhvr>
                                      <p:to>
                                        <p:strVal val="solid"/>
                                      </p:to>
                                    </p:set>
                                    <p:anim to="1.5" calcmode="lin" valueType="num">
                                      <p:cBhvr override="childStyle">
                                        <p:cTn id="9" dur="500" fill="hold"/>
                                        <p:tgtEl>
                                          <p:spTgt spid="5"/>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grpSp>
        <p:nvGrpSpPr>
          <p:cNvPr id="3" name="Group 3"/>
          <p:cNvGrpSpPr/>
          <p:nvPr/>
        </p:nvGrpSpPr>
        <p:grpSpPr>
          <a:xfrm>
            <a:off x="14523" y="-148018"/>
            <a:ext cx="5527813" cy="10435018"/>
            <a:chOff x="0" y="0"/>
            <a:chExt cx="7370417" cy="13913357"/>
          </a:xfrm>
        </p:grpSpPr>
        <p:pic>
          <p:nvPicPr>
            <p:cNvPr id="4" name="Picture 4"/>
            <p:cNvPicPr>
              <a:picLocks noChangeAspect="1"/>
            </p:cNvPicPr>
            <p:nvPr/>
          </p:nvPicPr>
          <p:blipFill>
            <a:blip r:embed="rId4"/>
            <a:srcRect l="16181" r="48502"/>
            <a:stretch>
              <a:fillRect/>
            </a:stretch>
          </p:blipFill>
          <p:spPr>
            <a:xfrm>
              <a:off x="0" y="0"/>
              <a:ext cx="7370417" cy="13913357"/>
            </a:xfrm>
            <a:prstGeom prst="rect">
              <a:avLst/>
            </a:prstGeom>
          </p:spPr>
        </p:pic>
      </p:grpSp>
      <p:sp>
        <p:nvSpPr>
          <p:cNvPr id="5" name="TextBox 5"/>
          <p:cNvSpPr txBox="1"/>
          <p:nvPr/>
        </p:nvSpPr>
        <p:spPr>
          <a:xfrm>
            <a:off x="5638800" y="1630312"/>
            <a:ext cx="9640627" cy="865622"/>
          </a:xfrm>
          <a:prstGeom prst="rect">
            <a:avLst/>
          </a:prstGeom>
        </p:spPr>
        <p:txBody>
          <a:bodyPr lIns="0" tIns="0" rIns="0" bIns="0" rtlCol="0" anchor="t">
            <a:spAutoFit/>
          </a:bodyPr>
          <a:lstStyle/>
          <a:p>
            <a:pPr>
              <a:lnSpc>
                <a:spcPts val="6600"/>
              </a:lnSpc>
            </a:pPr>
            <a:r>
              <a:rPr lang="en-US" sz="6000" b="1" dirty="0">
                <a:solidFill>
                  <a:srgbClr val="FFFFFF"/>
                </a:solidFill>
                <a:latin typeface="Bryndan Write" panose="020B0604020202020204" charset="0"/>
                <a:ea typeface="Gochi Hand" panose="020B0604020202020204" charset="0"/>
              </a:rPr>
              <a:t>Problem Statement</a:t>
            </a:r>
          </a:p>
        </p:txBody>
      </p:sp>
      <p:sp>
        <p:nvSpPr>
          <p:cNvPr id="6" name="TextBox 6"/>
          <p:cNvSpPr txBox="1"/>
          <p:nvPr/>
        </p:nvSpPr>
        <p:spPr>
          <a:xfrm>
            <a:off x="5638800" y="2628900"/>
            <a:ext cx="11410978" cy="6266139"/>
          </a:xfrm>
          <a:prstGeom prst="rect">
            <a:avLst/>
          </a:prstGeom>
        </p:spPr>
        <p:txBody>
          <a:bodyPr wrap="square" lIns="0" tIns="0" rIns="0" bIns="0" rtlCol="0" anchor="t">
            <a:spAutoFit/>
          </a:bodyPr>
          <a:lstStyle/>
          <a:p>
            <a:pPr algn="just">
              <a:lnSpc>
                <a:spcPts val="3500"/>
              </a:lnSpc>
            </a:pPr>
            <a:r>
              <a:rPr lang="en-US" sz="2500" dirty="0">
                <a:solidFill>
                  <a:srgbClr val="FFFFFF"/>
                </a:solidFill>
                <a:latin typeface="Now"/>
              </a:rPr>
              <a:t>The emergence of monopolistic market structures in the e-commerce industry, driven by major players like Amazon and Alibaba, presents significant challenges for smaller merchants and consumers alike. These industry titans leverage their vast resources and cutting-edge technologies to dominate the market, resulting in limited competition, reduced variety of items, and restricted customer choice. Small and local sellers face obstacles in competing effectively due to the lack of technology infrastructure and financial resources, leading to market consolidation and diminished diversity. To address these challenges, innovative solutions are needed to support local merchants and foster competition. Introducing a subscription-based application platform on mobile devices could provide a viable solution, empowering small businesses to compete more effectively while offering consumers greater choice and diversity in the marketplace.</a:t>
            </a:r>
          </a:p>
        </p:txBody>
      </p:sp>
      <p:sp>
        <p:nvSpPr>
          <p:cNvPr id="7" name="Freeform 7"/>
          <p:cNvSpPr/>
          <p:nvPr/>
        </p:nvSpPr>
        <p:spPr>
          <a:xfrm flipH="1">
            <a:off x="1600200" y="-14801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5445872" y="8629474"/>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5DB4-85AC-E401-AFFB-F60D02CCB5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043050-A317-A722-A720-B599EF59FE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5FDED3ED-AC02-D1CD-2462-5630D2237664}"/>
              </a:ext>
            </a:extLst>
          </p:cNvPr>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0EDBB56-EDB6-DB5E-07DF-3CD69C44076C}"/>
              </a:ext>
            </a:extLst>
          </p:cNvPr>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CE4CE4-2174-926B-D020-523780DDEE3A}"/>
              </a:ext>
            </a:extLst>
          </p:cNvPr>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a:extLst>
              <a:ext uri="{FF2B5EF4-FFF2-40B4-BE49-F238E27FC236}">
                <a16:creationId xmlns:a16="http://schemas.microsoft.com/office/drawing/2014/main" id="{89D445D2-1F91-67AC-64AB-568A54A42AAF}"/>
              </a:ext>
            </a:extLst>
          </p:cNvPr>
          <p:cNvSpPr txBox="1"/>
          <p:nvPr/>
        </p:nvSpPr>
        <p:spPr>
          <a:xfrm>
            <a:off x="4760595" y="1325588"/>
            <a:ext cx="8766810" cy="782265"/>
          </a:xfrm>
          <a:prstGeom prst="rect">
            <a:avLst/>
          </a:prstGeom>
        </p:spPr>
        <p:txBody>
          <a:bodyPr lIns="0" tIns="0" rIns="0" bIns="0" rtlCol="0" anchor="t">
            <a:spAutoFit/>
          </a:bodyPr>
          <a:lstStyle/>
          <a:p>
            <a:pPr algn="ctr">
              <a:lnSpc>
                <a:spcPts val="6110"/>
              </a:lnSpc>
            </a:pPr>
            <a:r>
              <a:rPr lang="en-US" sz="6500" b="1" dirty="0">
                <a:solidFill>
                  <a:srgbClr val="FFFFFF"/>
                </a:solidFill>
                <a:latin typeface="Bryndan Write" panose="020B0604020202020204" charset="0"/>
              </a:rPr>
              <a:t>Proposed Solution</a:t>
            </a:r>
          </a:p>
        </p:txBody>
      </p:sp>
      <p:sp>
        <p:nvSpPr>
          <p:cNvPr id="19" name="TextBox 18">
            <a:extLst>
              <a:ext uri="{FF2B5EF4-FFF2-40B4-BE49-F238E27FC236}">
                <a16:creationId xmlns:a16="http://schemas.microsoft.com/office/drawing/2014/main" id="{35511735-EBF7-6FEC-5639-1AA213EE4DD5}"/>
              </a:ext>
            </a:extLst>
          </p:cNvPr>
          <p:cNvSpPr txBox="1"/>
          <p:nvPr/>
        </p:nvSpPr>
        <p:spPr>
          <a:xfrm>
            <a:off x="3124200" y="2718499"/>
            <a:ext cx="13865417" cy="3554819"/>
          </a:xfrm>
          <a:prstGeom prst="rect">
            <a:avLst/>
          </a:prstGeom>
          <a:noFill/>
        </p:spPr>
        <p:txBody>
          <a:bodyPr wrap="square" rtlCol="0">
            <a:spAutoFit/>
          </a:bodyPr>
          <a:lstStyle/>
          <a:p>
            <a:pPr marL="457200" indent="-457200" algn="just">
              <a:buAutoNum type="arabicPeriod"/>
            </a:pPr>
            <a:r>
              <a:rPr lang="en-US" sz="2500" dirty="0">
                <a:solidFill>
                  <a:srgbClr val="FFFFFF"/>
                </a:solidFill>
                <a:latin typeface="Now"/>
              </a:rPr>
              <a:t>Develop a feature-rich mobile application with intuitive navigation.</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Ensure compatibility with various mobile platforms (iOS and Android)</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Implement a secure payment gateway for safe transactions.</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Provide real-time notifications to keep users informed.</a:t>
            </a:r>
          </a:p>
          <a:p>
            <a:pPr marL="457200" indent="-457200" algn="just">
              <a:buAutoNum type="arabicPeriod"/>
            </a:pPr>
            <a:endParaRPr lang="en-US" sz="2500" dirty="0">
              <a:solidFill>
                <a:srgbClr val="FFFFFF"/>
              </a:solidFill>
              <a:latin typeface="Now"/>
            </a:endParaRPr>
          </a:p>
          <a:p>
            <a:pPr marL="457200" indent="-457200" algn="just">
              <a:buAutoNum type="arabicPeriod"/>
            </a:pPr>
            <a:r>
              <a:rPr lang="en-US" sz="2500" dirty="0">
                <a:solidFill>
                  <a:srgbClr val="FFFFFF"/>
                </a:solidFill>
                <a:latin typeface="Now"/>
              </a:rPr>
              <a:t>Optimize the user interface and experience for seamless shopping.</a:t>
            </a:r>
          </a:p>
        </p:txBody>
      </p:sp>
    </p:spTree>
    <p:extLst>
      <p:ext uri="{BB962C8B-B14F-4D97-AF65-F5344CB8AC3E}">
        <p14:creationId xmlns:p14="http://schemas.microsoft.com/office/powerpoint/2010/main" val="48740317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TextBox 5"/>
          <p:cNvSpPr txBox="1"/>
          <p:nvPr/>
        </p:nvSpPr>
        <p:spPr>
          <a:xfrm>
            <a:off x="-296696" y="1034298"/>
            <a:ext cx="6897263" cy="797526"/>
          </a:xfrm>
          <a:prstGeom prst="rect">
            <a:avLst/>
          </a:prstGeom>
        </p:spPr>
        <p:txBody>
          <a:bodyPr wrap="square" lIns="0" tIns="0" rIns="0" bIns="0" rtlCol="0" anchor="t">
            <a:spAutoFit/>
          </a:bodyPr>
          <a:lstStyle/>
          <a:p>
            <a:pPr algn="ctr">
              <a:lnSpc>
                <a:spcPts val="6970"/>
              </a:lnSpc>
            </a:pPr>
            <a:r>
              <a:rPr lang="en-US" sz="4400" b="1" dirty="0">
                <a:solidFill>
                  <a:schemeClr val="bg1"/>
                </a:solidFill>
                <a:latin typeface="Bryndan Write" panose="020B0604020202020204" charset="0"/>
              </a:rPr>
              <a:t>Functional Requirements</a:t>
            </a:r>
            <a:endParaRPr lang="en-US" sz="4400" dirty="0">
              <a:solidFill>
                <a:srgbClr val="FFFFFF"/>
              </a:solidFill>
              <a:latin typeface="Bryndan Write" panose="020B0604020202020204" charset="0"/>
            </a:endParaRPr>
          </a:p>
        </p:txBody>
      </p:sp>
      <p:sp>
        <p:nvSpPr>
          <p:cNvPr id="6" name="Freeform 6"/>
          <p:cNvSpPr/>
          <p:nvPr/>
        </p:nvSpPr>
        <p:spPr>
          <a:xfrm>
            <a:off x="12399091" y="1735363"/>
            <a:ext cx="5670547" cy="7810400"/>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dirty="0"/>
          </a:p>
        </p:txBody>
      </p:sp>
      <p:sp>
        <p:nvSpPr>
          <p:cNvPr id="8" name="Freeform 8"/>
          <p:cNvSpPr/>
          <p:nvPr/>
        </p:nvSpPr>
        <p:spPr>
          <a:xfrm>
            <a:off x="73188" y="1735363"/>
            <a:ext cx="5870411" cy="7810400"/>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dirty="0"/>
          </a:p>
        </p:txBody>
      </p:sp>
      <p:sp>
        <p:nvSpPr>
          <p:cNvPr id="13" name="Freeform 13"/>
          <p:cNvSpPr/>
          <p:nvPr/>
        </p:nvSpPr>
        <p:spPr>
          <a:xfrm flipH="1">
            <a:off x="-1815383" y="-477584"/>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1763894" y="92361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3">
            <a:extLst>
              <a:ext uri="{FF2B5EF4-FFF2-40B4-BE49-F238E27FC236}">
                <a16:creationId xmlns:a16="http://schemas.microsoft.com/office/drawing/2014/main" id="{61CEF7F9-D8E5-9678-99A8-7DD3D66F230D}"/>
              </a:ext>
            </a:extLst>
          </p:cNvPr>
          <p:cNvSpPr/>
          <p:nvPr/>
        </p:nvSpPr>
        <p:spPr>
          <a:xfrm rot="509687">
            <a:off x="15607913" y="-434723"/>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5">
            <a:extLst>
              <a:ext uri="{FF2B5EF4-FFF2-40B4-BE49-F238E27FC236}">
                <a16:creationId xmlns:a16="http://schemas.microsoft.com/office/drawing/2014/main" id="{2F09271B-B9FE-D9B4-39C7-C3E4EBE00962}"/>
              </a:ext>
            </a:extLst>
          </p:cNvPr>
          <p:cNvSpPr txBox="1"/>
          <p:nvPr/>
        </p:nvSpPr>
        <p:spPr>
          <a:xfrm>
            <a:off x="10386884" y="945660"/>
            <a:ext cx="8229600" cy="797526"/>
          </a:xfrm>
          <a:prstGeom prst="rect">
            <a:avLst/>
          </a:prstGeom>
        </p:spPr>
        <p:txBody>
          <a:bodyPr wrap="square" lIns="0" tIns="0" rIns="0" bIns="0" rtlCol="0" anchor="t">
            <a:spAutoFit/>
          </a:bodyPr>
          <a:lstStyle/>
          <a:p>
            <a:pPr algn="ctr">
              <a:lnSpc>
                <a:spcPts val="6970"/>
              </a:lnSpc>
            </a:pPr>
            <a:r>
              <a:rPr lang="en-US" sz="4400" b="1" dirty="0">
                <a:solidFill>
                  <a:schemeClr val="bg1"/>
                </a:solidFill>
                <a:latin typeface="Bryndan Write" panose="020B0604020202020204" charset="0"/>
              </a:rPr>
              <a:t>Non-Functional Requirements</a:t>
            </a:r>
          </a:p>
        </p:txBody>
      </p:sp>
      <p:sp>
        <p:nvSpPr>
          <p:cNvPr id="17" name="Freeform 14">
            <a:extLst>
              <a:ext uri="{FF2B5EF4-FFF2-40B4-BE49-F238E27FC236}">
                <a16:creationId xmlns:a16="http://schemas.microsoft.com/office/drawing/2014/main" id="{04B45F10-88CD-6459-F32F-332E8F717317}"/>
              </a:ext>
            </a:extLst>
          </p:cNvPr>
          <p:cNvSpPr/>
          <p:nvPr/>
        </p:nvSpPr>
        <p:spPr>
          <a:xfrm>
            <a:off x="-108512" y="9287490"/>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3FC309DF-A324-D6BD-D429-2CECDF540E5E}"/>
              </a:ext>
            </a:extLst>
          </p:cNvPr>
          <p:cNvSpPr txBox="1"/>
          <p:nvPr/>
        </p:nvSpPr>
        <p:spPr>
          <a:xfrm>
            <a:off x="218362" y="2589460"/>
            <a:ext cx="5397208" cy="7786747"/>
          </a:xfrm>
          <a:prstGeom prst="rect">
            <a:avLst/>
          </a:prstGeom>
          <a:noFill/>
        </p:spPr>
        <p:txBody>
          <a:bodyPr wrap="square" rtlCol="0">
            <a:spAutoFit/>
          </a:bodyPr>
          <a:lstStyle/>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Authentication and Security</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User Account Management</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Vendor Management</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Navigation and User Experience</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Product Management and Search</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Order Fulfillment and Payment</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Security and Privacy Measures</a:t>
            </a:r>
          </a:p>
          <a:p>
            <a:pPr marL="457200" indent="-457200">
              <a:buFont typeface="Arial" panose="020B0604020202020204" pitchFamily="34" charset="0"/>
              <a:buChar char="•"/>
            </a:pPr>
            <a:endParaRPr lang="en-US" sz="2500" b="1" dirty="0">
              <a:latin typeface="Now" panose="020B0604020202020204" charset="0"/>
              <a:ea typeface="Gochi Hand" panose="020B0604020202020204" charset="0"/>
            </a:endParaRPr>
          </a:p>
          <a:p>
            <a:pPr marL="457200" indent="-457200">
              <a:buFont typeface="Arial" panose="020B0604020202020204" pitchFamily="34" charset="0"/>
              <a:buChar char="•"/>
            </a:pPr>
            <a:r>
              <a:rPr lang="en-US" sz="2500" b="1" dirty="0">
                <a:latin typeface="Now" panose="020B0604020202020204" charset="0"/>
                <a:ea typeface="Gochi Hand" panose="020B0604020202020204" charset="0"/>
              </a:rPr>
              <a:t>Additional Features</a:t>
            </a:r>
          </a:p>
        </p:txBody>
      </p:sp>
      <p:sp>
        <p:nvSpPr>
          <p:cNvPr id="20" name="TextBox 19">
            <a:extLst>
              <a:ext uri="{FF2B5EF4-FFF2-40B4-BE49-F238E27FC236}">
                <a16:creationId xmlns:a16="http://schemas.microsoft.com/office/drawing/2014/main" id="{4FC909C6-355A-40C7-D2EC-461DAFD3035E}"/>
              </a:ext>
            </a:extLst>
          </p:cNvPr>
          <p:cNvSpPr txBox="1"/>
          <p:nvPr/>
        </p:nvSpPr>
        <p:spPr>
          <a:xfrm>
            <a:off x="12565115" y="3028176"/>
            <a:ext cx="5504523" cy="6001643"/>
          </a:xfrm>
          <a:prstGeom prst="rect">
            <a:avLst/>
          </a:prstGeom>
          <a:noFill/>
        </p:spPr>
        <p:txBody>
          <a:bodyPr wrap="square" numCol="2" rtlCol="0">
            <a:spAutoFit/>
          </a:bodyPr>
          <a:lstStyle/>
          <a:p>
            <a:pPr marL="285750" indent="-285750">
              <a:buFont typeface="Arial" panose="020B0604020202020204" pitchFamily="34" charset="0"/>
              <a:buChar char="•"/>
            </a:pPr>
            <a:r>
              <a:rPr lang="en-US" sz="2500" b="1" dirty="0">
                <a:latin typeface="Now" panose="020B0604020202020204" charset="0"/>
                <a:ea typeface="Gochi Hand" panose="020B0604020202020204" charset="0"/>
              </a:rPr>
              <a:t>Performance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Security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Stability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Availability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Scalability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User</a:t>
            </a:r>
            <a:r>
              <a:rPr lang="en-US" sz="2500" b="1" dirty="0">
                <a:latin typeface="Now" panose="020B0604020202020204" charset="0"/>
              </a:rPr>
              <a:t>  </a:t>
            </a:r>
            <a:r>
              <a:rPr lang="en-US" sz="2500" b="1" dirty="0">
                <a:latin typeface="Now" panose="020B0604020202020204" charset="0"/>
                <a:ea typeface="Gochi Hand" panose="020B0604020202020204" charset="0"/>
              </a:rPr>
              <a:t>Experience</a:t>
            </a:r>
          </a:p>
          <a:p>
            <a:r>
              <a:rPr lang="en-US" sz="2500" b="1" dirty="0">
                <a:latin typeface="Now" panose="020B0604020202020204" charset="0"/>
                <a:ea typeface="Gochi Hand" panose="020B0604020202020204" charset="0"/>
              </a:rPr>
              <a:t>   (UX)</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Compatibility</a:t>
            </a: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Usability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Network</a:t>
            </a:r>
            <a:r>
              <a:rPr lang="en-US" sz="2500" b="1" dirty="0">
                <a:latin typeface="Now" panose="020B0604020202020204" charset="0"/>
              </a:rPr>
              <a:t> </a:t>
            </a:r>
            <a:r>
              <a:rPr lang="en-US" sz="2500" b="1" dirty="0">
                <a:latin typeface="Now" panose="020B0604020202020204" charset="0"/>
                <a:ea typeface="Gochi Hand" panose="020B0604020202020204" charset="0"/>
              </a:rPr>
              <a:t>Resilience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Compliance</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Sustainability</a:t>
            </a:r>
          </a:p>
          <a:p>
            <a:pPr marL="285750" indent="-285750">
              <a:buFont typeface="Arial" panose="020B0604020202020204" pitchFamily="34" charset="0"/>
              <a:buChar char="•"/>
            </a:pPr>
            <a:endParaRPr lang="en-US" sz="2500" b="1" dirty="0">
              <a:latin typeface="Now" panose="020B0604020202020204" charset="0"/>
              <a:ea typeface="Gochi Hand" panose="020B0604020202020204" charset="0"/>
            </a:endParaRPr>
          </a:p>
          <a:p>
            <a:pPr marL="285750" indent="-285750">
              <a:buFont typeface="Arial" panose="020B0604020202020204" pitchFamily="34" charset="0"/>
              <a:buChar char="•"/>
            </a:pPr>
            <a:r>
              <a:rPr lang="en-US" sz="2500" b="1" dirty="0">
                <a:latin typeface="Now" panose="020B0604020202020204" charset="0"/>
                <a:ea typeface="Gochi Hand" panose="020B0604020202020204" charset="0"/>
              </a:rPr>
              <a:t>Backup</a:t>
            </a:r>
            <a:r>
              <a:rPr lang="en-US" sz="2500" b="1" dirty="0">
                <a:latin typeface="Now" panose="020B0604020202020204" charset="0"/>
              </a:rPr>
              <a:t> </a:t>
            </a:r>
            <a:r>
              <a:rPr lang="en-US" sz="2500" b="1" dirty="0">
                <a:latin typeface="Now" panose="020B0604020202020204" charset="0"/>
                <a:ea typeface="Gochi Hand" panose="020B0604020202020204" charset="0"/>
              </a:rPr>
              <a:t>and</a:t>
            </a:r>
            <a:r>
              <a:rPr lang="en-US" sz="2500" b="1" dirty="0">
                <a:latin typeface="Now" panose="020B0604020202020204" charset="0"/>
              </a:rPr>
              <a:t> </a:t>
            </a:r>
            <a:r>
              <a:rPr lang="en-US" sz="2500" b="1" dirty="0">
                <a:latin typeface="Now" panose="020B0604020202020204" charset="0"/>
                <a:ea typeface="Gochi Hand" panose="020B0604020202020204" charset="0"/>
              </a:rPr>
              <a:t>Restoration</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80">
                                          <p:stCondLst>
                                            <p:cond delay="0"/>
                                          </p:stCondLst>
                                        </p:cTn>
                                        <p:tgtEl>
                                          <p:spTgt spid="16"/>
                                        </p:tgtEl>
                                      </p:cBhvr>
                                    </p:animEffect>
                                    <p:anim calcmode="lin" valueType="num">
                                      <p:cBhvr>
                                        <p:cTn id="3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6" dur="26">
                                          <p:stCondLst>
                                            <p:cond delay="650"/>
                                          </p:stCondLst>
                                        </p:cTn>
                                        <p:tgtEl>
                                          <p:spTgt spid="16"/>
                                        </p:tgtEl>
                                      </p:cBhvr>
                                      <p:to x="100000" y="60000"/>
                                    </p:animScale>
                                    <p:animScale>
                                      <p:cBhvr>
                                        <p:cTn id="37" dur="166" decel="50000">
                                          <p:stCondLst>
                                            <p:cond delay="676"/>
                                          </p:stCondLst>
                                        </p:cTn>
                                        <p:tgtEl>
                                          <p:spTgt spid="16"/>
                                        </p:tgtEl>
                                      </p:cBhvr>
                                      <p:to x="100000" y="100000"/>
                                    </p:animScale>
                                    <p:animScale>
                                      <p:cBhvr>
                                        <p:cTn id="38" dur="26">
                                          <p:stCondLst>
                                            <p:cond delay="1312"/>
                                          </p:stCondLst>
                                        </p:cTn>
                                        <p:tgtEl>
                                          <p:spTgt spid="16"/>
                                        </p:tgtEl>
                                      </p:cBhvr>
                                      <p:to x="100000" y="80000"/>
                                    </p:animScale>
                                    <p:animScale>
                                      <p:cBhvr>
                                        <p:cTn id="39" dur="166" decel="50000">
                                          <p:stCondLst>
                                            <p:cond delay="1338"/>
                                          </p:stCondLst>
                                        </p:cTn>
                                        <p:tgtEl>
                                          <p:spTgt spid="16"/>
                                        </p:tgtEl>
                                      </p:cBhvr>
                                      <p:to x="100000" y="100000"/>
                                    </p:animScale>
                                    <p:animScale>
                                      <p:cBhvr>
                                        <p:cTn id="40" dur="26">
                                          <p:stCondLst>
                                            <p:cond delay="1642"/>
                                          </p:stCondLst>
                                        </p:cTn>
                                        <p:tgtEl>
                                          <p:spTgt spid="16"/>
                                        </p:tgtEl>
                                      </p:cBhvr>
                                      <p:to x="100000" y="90000"/>
                                    </p:animScale>
                                    <p:animScale>
                                      <p:cBhvr>
                                        <p:cTn id="41" dur="166" decel="50000">
                                          <p:stCondLst>
                                            <p:cond delay="1668"/>
                                          </p:stCondLst>
                                        </p:cTn>
                                        <p:tgtEl>
                                          <p:spTgt spid="16"/>
                                        </p:tgtEl>
                                      </p:cBhvr>
                                      <p:to x="100000" y="100000"/>
                                    </p:animScale>
                                    <p:animScale>
                                      <p:cBhvr>
                                        <p:cTn id="42" dur="26">
                                          <p:stCondLst>
                                            <p:cond delay="1808"/>
                                          </p:stCondLst>
                                        </p:cTn>
                                        <p:tgtEl>
                                          <p:spTgt spid="16"/>
                                        </p:tgtEl>
                                      </p:cBhvr>
                                      <p:to x="100000" y="95000"/>
                                    </p:animScale>
                                    <p:animScale>
                                      <p:cBhvr>
                                        <p:cTn id="43" dur="166" decel="50000">
                                          <p:stCondLst>
                                            <p:cond delay="1834"/>
                                          </p:stCondLst>
                                        </p:cTn>
                                        <p:tgtEl>
                                          <p:spTgt spid="16"/>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232819" y="1597904"/>
            <a:ext cx="10086269" cy="7471597"/>
          </a:xfrm>
          <a:prstGeom prst="rect">
            <a:avLst/>
          </a:prstGeom>
        </p:spPr>
        <p:txBody>
          <a:bodyPr lIns="0" tIns="0" rIns="0" bIns="0" rtlCol="0" anchor="t">
            <a:spAutoFit/>
          </a:bodyPr>
          <a:lstStyle/>
          <a:p>
            <a:pPr algn="just">
              <a:lnSpc>
                <a:spcPts val="3864"/>
              </a:lnSpc>
            </a:pPr>
            <a:r>
              <a:rPr lang="en-US" sz="2500" dirty="0">
                <a:solidFill>
                  <a:schemeClr val="bg1"/>
                </a:solidFill>
                <a:latin typeface="Now"/>
              </a:rPr>
              <a:t>The Data Management Plan for </a:t>
            </a:r>
            <a:r>
              <a:rPr lang="en-US" sz="2500" dirty="0" err="1">
                <a:solidFill>
                  <a:schemeClr val="bg1"/>
                </a:solidFill>
                <a:latin typeface="Now"/>
              </a:rPr>
              <a:t>Storegrab's</a:t>
            </a:r>
            <a:r>
              <a:rPr lang="en-US" sz="2500" dirty="0">
                <a:solidFill>
                  <a:schemeClr val="bg1"/>
                </a:solidFill>
                <a:latin typeface="Now"/>
              </a:rPr>
              <a:t> e-commerce application outlines a meticulous strategy to uphold the integrity, security, and accessibility of critical data entities. It begins by introducing the plan's significance in ensuring seamless app functionality. Key data entities such as Users, Inventory, Vendors, Orders, Payment, and Ratings &amp; Reviews are detailed, including their respective fields and types. Access control measures and data security protocols, including user verification and encryption, are outlined to prevent unauthorized access and maintain confidentiality. Additionally, functional requirements for efficient data storage and retrieval, along with extra features like search functionality and recommendation systems, are discussed. The plan concludes by stressing the importance of adhering to these guidelines to safeguard data integrity and enhance user experience.</a:t>
            </a:r>
          </a:p>
        </p:txBody>
      </p:sp>
      <p:sp>
        <p:nvSpPr>
          <p:cNvPr id="7" name="Freeform 7"/>
          <p:cNvSpPr/>
          <p:nvPr/>
        </p:nvSpPr>
        <p:spPr>
          <a:xfrm>
            <a:off x="14325600" y="993568"/>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16921" y="7277100"/>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5">
            <a:extLst>
              <a:ext uri="{FF2B5EF4-FFF2-40B4-BE49-F238E27FC236}">
                <a16:creationId xmlns:a16="http://schemas.microsoft.com/office/drawing/2014/main" id="{10DA13BC-5071-7B91-D6D0-6F0882271389}"/>
              </a:ext>
            </a:extLst>
          </p:cNvPr>
          <p:cNvSpPr txBox="1"/>
          <p:nvPr/>
        </p:nvSpPr>
        <p:spPr>
          <a:xfrm>
            <a:off x="3962400" y="993568"/>
            <a:ext cx="10086269" cy="558614"/>
          </a:xfrm>
          <a:prstGeom prst="rect">
            <a:avLst/>
          </a:prstGeom>
        </p:spPr>
        <p:txBody>
          <a:bodyPr lIns="0" tIns="0" rIns="0" bIns="0" rtlCol="0" anchor="t">
            <a:spAutoFit/>
          </a:bodyPr>
          <a:lstStyle/>
          <a:p>
            <a:pPr algn="ctr">
              <a:lnSpc>
                <a:spcPts val="3864"/>
              </a:lnSpc>
            </a:pPr>
            <a:r>
              <a:rPr lang="en-US" sz="6500" dirty="0">
                <a:solidFill>
                  <a:schemeClr val="bg1"/>
                </a:solidFill>
                <a:latin typeface="Bryndan Write" panose="020B0604020202020204" charset="0"/>
              </a:rPr>
              <a:t>Data Management Plan</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4" name="Freeform 4"/>
          <p:cNvSpPr/>
          <p:nvPr/>
        </p:nvSpPr>
        <p:spPr>
          <a:xfrm>
            <a:off x="15240000" y="-577238"/>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240000" y="6057900"/>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545667" y="470086"/>
            <a:ext cx="10086269" cy="558614"/>
          </a:xfrm>
          <a:prstGeom prst="rect">
            <a:avLst/>
          </a:prstGeom>
        </p:spPr>
        <p:txBody>
          <a:bodyPr lIns="0" tIns="0" rIns="0" bIns="0" rtlCol="0" anchor="t">
            <a:spAutoFit/>
          </a:bodyPr>
          <a:lstStyle/>
          <a:p>
            <a:pPr algn="ctr">
              <a:lnSpc>
                <a:spcPts val="3864"/>
              </a:lnSpc>
            </a:pPr>
            <a:r>
              <a:rPr lang="en-US" sz="6500" dirty="0">
                <a:solidFill>
                  <a:schemeClr val="bg1"/>
                </a:solidFill>
                <a:latin typeface="Bryndan Write" panose="020B0604020202020204" charset="0"/>
              </a:rPr>
              <a:t>Database Schema Demo</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15" name="Picture 14" descr="A screenshot of a computer">
            <a:extLst>
              <a:ext uri="{FF2B5EF4-FFF2-40B4-BE49-F238E27FC236}">
                <a16:creationId xmlns:a16="http://schemas.microsoft.com/office/drawing/2014/main" id="{8D36E756-AA83-E071-ECF3-919E9AF273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6308" y="1028700"/>
            <a:ext cx="12823692" cy="919746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C40A-005D-36DE-F36D-7184DC7257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A6378A-1C78-0426-208E-3A87D7025F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Freeform 5">
            <a:extLst>
              <a:ext uri="{FF2B5EF4-FFF2-40B4-BE49-F238E27FC236}">
                <a16:creationId xmlns:a16="http://schemas.microsoft.com/office/drawing/2014/main" id="{99E13076-3088-70EF-FE4A-D432EEED6F1C}"/>
              </a:ext>
            </a:extLst>
          </p:cNvPr>
          <p:cNvSpPr/>
          <p:nvPr/>
        </p:nvSpPr>
        <p:spPr>
          <a:xfrm rot="-3026566">
            <a:off x="-46767" y="312839"/>
            <a:ext cx="2586334" cy="1774621"/>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62B0E5E7-6B96-BCB6-A930-D4348708DA20}"/>
              </a:ext>
            </a:extLst>
          </p:cNvPr>
          <p:cNvSpPr/>
          <p:nvPr/>
        </p:nvSpPr>
        <p:spPr>
          <a:xfrm rot="7671314">
            <a:off x="15639212" y="8106105"/>
            <a:ext cx="2611323" cy="1965457"/>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TextBox 9">
            <a:extLst>
              <a:ext uri="{FF2B5EF4-FFF2-40B4-BE49-F238E27FC236}">
                <a16:creationId xmlns:a16="http://schemas.microsoft.com/office/drawing/2014/main" id="{8E125FDC-2FC7-E43A-1AFD-148792D808BA}"/>
              </a:ext>
            </a:extLst>
          </p:cNvPr>
          <p:cNvSpPr txBox="1"/>
          <p:nvPr/>
        </p:nvSpPr>
        <p:spPr>
          <a:xfrm>
            <a:off x="4876800" y="0"/>
            <a:ext cx="9296400" cy="1092607"/>
          </a:xfrm>
          <a:prstGeom prst="rect">
            <a:avLst/>
          </a:prstGeom>
          <a:noFill/>
        </p:spPr>
        <p:txBody>
          <a:bodyPr wrap="square" rtlCol="0">
            <a:spAutoFit/>
          </a:bodyPr>
          <a:lstStyle/>
          <a:p>
            <a:pPr algn="ctr"/>
            <a:r>
              <a:rPr lang="en-US" sz="6500" dirty="0">
                <a:solidFill>
                  <a:schemeClr val="bg1"/>
                </a:solidFill>
                <a:latin typeface="Bryndan Write" panose="020B0604020202020204" charset="0"/>
              </a:rPr>
              <a:t>Conclusion</a:t>
            </a:r>
          </a:p>
        </p:txBody>
      </p:sp>
      <p:sp>
        <p:nvSpPr>
          <p:cNvPr id="11" name="TextBox 10">
            <a:extLst>
              <a:ext uri="{FF2B5EF4-FFF2-40B4-BE49-F238E27FC236}">
                <a16:creationId xmlns:a16="http://schemas.microsoft.com/office/drawing/2014/main" id="{9DD4CC45-E503-C357-588B-CD60CFA9F8A2}"/>
              </a:ext>
            </a:extLst>
          </p:cNvPr>
          <p:cNvSpPr txBox="1"/>
          <p:nvPr/>
        </p:nvSpPr>
        <p:spPr>
          <a:xfrm>
            <a:off x="2754059" y="1051908"/>
            <a:ext cx="13639800" cy="9235092"/>
          </a:xfrm>
          <a:prstGeom prst="rect">
            <a:avLst/>
          </a:prstGeom>
          <a:noFill/>
        </p:spPr>
        <p:txBody>
          <a:bodyPr wrap="square" rtlCol="0">
            <a:spAutoFit/>
          </a:bodyPr>
          <a:lstStyle/>
          <a:p>
            <a:r>
              <a:rPr lang="en-US" sz="2500" dirty="0">
                <a:latin typeface="Now" panose="020B0604020202020204" charset="0"/>
              </a:rPr>
              <a:t>					</a:t>
            </a:r>
            <a:r>
              <a:rPr lang="en-US" sz="4400" b="1" dirty="0">
                <a:solidFill>
                  <a:schemeClr val="bg1"/>
                </a:solidFill>
                <a:latin typeface="Bryndan Write" panose="020B0604020202020204" charset="0"/>
              </a:rPr>
              <a:t>Accomplishments</a:t>
            </a:r>
            <a:endParaRPr lang="en-US" sz="2500" b="1" dirty="0">
              <a:solidFill>
                <a:schemeClr val="bg1"/>
              </a:solidFill>
              <a:latin typeface="Now" panose="020B0604020202020204" charset="0"/>
            </a:endParaRP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Developed a feature-rich e-commerce mobile application to address outlined challenges.</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Implemented functional and non-functional requirements for seamless user experience.</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Established robust data management plan for security, integrity, and availability.</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Designed intuitive home page and navigation screens for enhanced user engagement.</a:t>
            </a:r>
            <a:r>
              <a:rPr lang="en-US" sz="2500" b="1" dirty="0">
                <a:solidFill>
                  <a:schemeClr val="bg1"/>
                </a:solidFill>
                <a:latin typeface="Now" panose="020B0604020202020204" charset="0"/>
              </a:rPr>
              <a:t>					</a:t>
            </a:r>
          </a:p>
          <a:p>
            <a:pPr>
              <a:lnSpc>
                <a:spcPct val="150000"/>
              </a:lnSpc>
            </a:pPr>
            <a:r>
              <a:rPr lang="en-US" sz="2500" b="1" dirty="0">
                <a:solidFill>
                  <a:schemeClr val="bg1"/>
                </a:solidFill>
                <a:latin typeface="Now" panose="020B0604020202020204" charset="0"/>
              </a:rPr>
              <a:t>					</a:t>
            </a:r>
            <a:r>
              <a:rPr lang="en-US" sz="4400" b="1" dirty="0">
                <a:solidFill>
                  <a:schemeClr val="bg1"/>
                </a:solidFill>
                <a:latin typeface="Bryndan Write" panose="020B0604020202020204" charset="0"/>
              </a:rPr>
              <a:t>Lessons Learned</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Importance of efficient resource management within budget and timeline constraints.</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Compliance with regulations and app store guidelines for successful deployment.</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Need for continuous improvement and adaptation based on user feedback.</a:t>
            </a:r>
          </a:p>
          <a:p>
            <a:pPr marL="342900" indent="-342900">
              <a:lnSpc>
                <a:spcPct val="150000"/>
              </a:lnSpc>
              <a:buFont typeface="Arial" panose="020B0604020202020204" pitchFamily="34" charset="0"/>
              <a:buChar char="•"/>
            </a:pPr>
            <a:r>
              <a:rPr lang="en-US" sz="2500" dirty="0">
                <a:solidFill>
                  <a:schemeClr val="bg1"/>
                </a:solidFill>
                <a:latin typeface="Now" panose="020B0604020202020204" charset="0"/>
              </a:rPr>
              <a:t>Collaboration and communication among team members for successful project execution.</a:t>
            </a:r>
          </a:p>
        </p:txBody>
      </p:sp>
    </p:spTree>
    <p:extLst>
      <p:ext uri="{BB962C8B-B14F-4D97-AF65-F5344CB8AC3E}">
        <p14:creationId xmlns:p14="http://schemas.microsoft.com/office/powerpoint/2010/main" val="1454947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p:cTn id="14" dur="1000" fill="hold"/>
                                        <p:tgtEl>
                                          <p:spTgt spid="11">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11">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p:cTn id="21"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1">
                                            <p:txEl>
                                              <p:pRg st="1" end="1"/>
                                            </p:txEl>
                                          </p:spTgt>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p:cTn id="25"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11">
                                            <p:txEl>
                                              <p:pRg st="2" end="2"/>
                                            </p:txEl>
                                          </p:spTgt>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 calcmode="lin" valueType="num">
                                      <p:cBhvr>
                                        <p:cTn id="29"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11">
                                            <p:txEl>
                                              <p:pRg st="3" end="3"/>
                                            </p:txEl>
                                          </p:spTgt>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 calcmode="lin" valueType="num">
                                      <p:cBhvr>
                                        <p:cTn id="33" dur="5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1">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0" presetClass="entr" presetSubtype="0" decel="100000" fill="hold" nodeType="click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anim calcmode="lin" valueType="num">
                                      <p:cBhvr>
                                        <p:cTn id="39" dur="1000" fill="hold"/>
                                        <p:tgtEl>
                                          <p:spTgt spid="11">
                                            <p:txEl>
                                              <p:pRg st="5" end="5"/>
                                            </p:txEl>
                                          </p:spTgt>
                                        </p:tgtEl>
                                        <p:attrNameLst>
                                          <p:attrName>ppt_w</p:attrName>
                                        </p:attrNameLst>
                                      </p:cBhvr>
                                      <p:tavLst>
                                        <p:tav tm="0">
                                          <p:val>
                                            <p:strVal val="#ppt_w+.3"/>
                                          </p:val>
                                        </p:tav>
                                        <p:tav tm="100000">
                                          <p:val>
                                            <p:strVal val="#ppt_w"/>
                                          </p:val>
                                        </p:tav>
                                      </p:tavLst>
                                    </p:anim>
                                    <p:anim calcmode="lin" valueType="num">
                                      <p:cBhvr>
                                        <p:cTn id="40" dur="1000" fill="hold"/>
                                        <p:tgtEl>
                                          <p:spTgt spid="11">
                                            <p:txEl>
                                              <p:pRg st="5" end="5"/>
                                            </p:txEl>
                                          </p:spTgt>
                                        </p:tgtEl>
                                        <p:attrNameLst>
                                          <p:attrName>ppt_h</p:attrName>
                                        </p:attrNameLst>
                                      </p:cBhvr>
                                      <p:tavLst>
                                        <p:tav tm="0">
                                          <p:val>
                                            <p:strVal val="#ppt_h"/>
                                          </p:val>
                                        </p:tav>
                                        <p:tav tm="100000">
                                          <p:val>
                                            <p:strVal val="#ppt_h"/>
                                          </p:val>
                                        </p:tav>
                                      </p:tavLst>
                                    </p:anim>
                                    <p:animEffect transition="in" filter="fade">
                                      <p:cBhvr>
                                        <p:cTn id="41" dur="1000"/>
                                        <p:tgtEl>
                                          <p:spTgt spid="11">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nodeType="clickEffect">
                                  <p:stCondLst>
                                    <p:cond delay="0"/>
                                  </p:stCondLst>
                                  <p:childTnLst>
                                    <p:set>
                                      <p:cBhvr>
                                        <p:cTn id="45" dur="1" fill="hold">
                                          <p:stCondLst>
                                            <p:cond delay="0"/>
                                          </p:stCondLst>
                                        </p:cTn>
                                        <p:tgtEl>
                                          <p:spTgt spid="11">
                                            <p:txEl>
                                              <p:pRg st="6" end="6"/>
                                            </p:txEl>
                                          </p:spTgt>
                                        </p:tgtEl>
                                        <p:attrNameLst>
                                          <p:attrName>style.visibility</p:attrName>
                                        </p:attrNameLst>
                                      </p:cBhvr>
                                      <p:to>
                                        <p:strVal val="visible"/>
                                      </p:to>
                                    </p:set>
                                    <p:anim calcmode="lin" valueType="num">
                                      <p:cBhvr>
                                        <p:cTn id="46" dur="500" fill="hold"/>
                                        <p:tgtEl>
                                          <p:spTgt spid="11">
                                            <p:txEl>
                                              <p:pRg st="6" end="6"/>
                                            </p:txEl>
                                          </p:spTgt>
                                        </p:tgtEl>
                                        <p:attrNameLst>
                                          <p:attrName>ppt_w</p:attrName>
                                        </p:attrNameLst>
                                      </p:cBhvr>
                                      <p:tavLst>
                                        <p:tav tm="0">
                                          <p:val>
                                            <p:fltVal val="0"/>
                                          </p:val>
                                        </p:tav>
                                        <p:tav tm="100000">
                                          <p:val>
                                            <p:strVal val="#ppt_w"/>
                                          </p:val>
                                        </p:tav>
                                      </p:tavLst>
                                    </p:anim>
                                    <p:anim calcmode="lin" valueType="num">
                                      <p:cBhvr>
                                        <p:cTn id="47" dur="500" fill="hold"/>
                                        <p:tgtEl>
                                          <p:spTgt spid="11">
                                            <p:txEl>
                                              <p:pRg st="6" end="6"/>
                                            </p:txEl>
                                          </p:spTgt>
                                        </p:tgtEl>
                                        <p:attrNameLst>
                                          <p:attrName>ppt_h</p:attrName>
                                        </p:attrNameLst>
                                      </p:cBhvr>
                                      <p:tavLst>
                                        <p:tav tm="0">
                                          <p:val>
                                            <p:strVal val="#ppt_h"/>
                                          </p:val>
                                        </p:tav>
                                        <p:tav tm="100000">
                                          <p:val>
                                            <p:strVal val="#ppt_h"/>
                                          </p:val>
                                        </p:tav>
                                      </p:tavLst>
                                    </p:anim>
                                  </p:childTnLst>
                                </p:cTn>
                              </p:par>
                              <p:par>
                                <p:cTn id="48" presetID="17" presetClass="entr" presetSubtype="10" fill="hold" nodeType="withEffect">
                                  <p:stCondLst>
                                    <p:cond delay="0"/>
                                  </p:stCondLst>
                                  <p:childTnLst>
                                    <p:set>
                                      <p:cBhvr>
                                        <p:cTn id="49" dur="1" fill="hold">
                                          <p:stCondLst>
                                            <p:cond delay="0"/>
                                          </p:stCondLst>
                                        </p:cTn>
                                        <p:tgtEl>
                                          <p:spTgt spid="11">
                                            <p:txEl>
                                              <p:pRg st="7" end="7"/>
                                            </p:txEl>
                                          </p:spTgt>
                                        </p:tgtEl>
                                        <p:attrNameLst>
                                          <p:attrName>style.visibility</p:attrName>
                                        </p:attrNameLst>
                                      </p:cBhvr>
                                      <p:to>
                                        <p:strVal val="visible"/>
                                      </p:to>
                                    </p:set>
                                    <p:anim calcmode="lin" valueType="num">
                                      <p:cBhvr>
                                        <p:cTn id="50" dur="500" fill="hold"/>
                                        <p:tgtEl>
                                          <p:spTgt spid="11">
                                            <p:txEl>
                                              <p:pRg st="7" end="7"/>
                                            </p:txEl>
                                          </p:spTgt>
                                        </p:tgtEl>
                                        <p:attrNameLst>
                                          <p:attrName>ppt_w</p:attrName>
                                        </p:attrNameLst>
                                      </p:cBhvr>
                                      <p:tavLst>
                                        <p:tav tm="0">
                                          <p:val>
                                            <p:fltVal val="0"/>
                                          </p:val>
                                        </p:tav>
                                        <p:tav tm="100000">
                                          <p:val>
                                            <p:strVal val="#ppt_w"/>
                                          </p:val>
                                        </p:tav>
                                      </p:tavLst>
                                    </p:anim>
                                    <p:anim calcmode="lin" valueType="num">
                                      <p:cBhvr>
                                        <p:cTn id="51" dur="500" fill="hold"/>
                                        <p:tgtEl>
                                          <p:spTgt spid="11">
                                            <p:txEl>
                                              <p:pRg st="7" end="7"/>
                                            </p:txEl>
                                          </p:spTgt>
                                        </p:tgtEl>
                                        <p:attrNameLst>
                                          <p:attrName>ppt_h</p:attrName>
                                        </p:attrNameLst>
                                      </p:cBhvr>
                                      <p:tavLst>
                                        <p:tav tm="0">
                                          <p:val>
                                            <p:strVal val="#ppt_h"/>
                                          </p:val>
                                        </p:tav>
                                        <p:tav tm="100000">
                                          <p:val>
                                            <p:strVal val="#ppt_h"/>
                                          </p:val>
                                        </p:tav>
                                      </p:tavLst>
                                    </p:anim>
                                  </p:childTnLst>
                                </p:cTn>
                              </p:par>
                              <p:par>
                                <p:cTn id="52" presetID="17" presetClass="entr" presetSubtype="10" fill="hold" nodeType="withEffect">
                                  <p:stCondLst>
                                    <p:cond delay="0"/>
                                  </p:stCondLst>
                                  <p:childTnLst>
                                    <p:set>
                                      <p:cBhvr>
                                        <p:cTn id="53" dur="1" fill="hold">
                                          <p:stCondLst>
                                            <p:cond delay="0"/>
                                          </p:stCondLst>
                                        </p:cTn>
                                        <p:tgtEl>
                                          <p:spTgt spid="11">
                                            <p:txEl>
                                              <p:pRg st="8" end="8"/>
                                            </p:txEl>
                                          </p:spTgt>
                                        </p:tgtEl>
                                        <p:attrNameLst>
                                          <p:attrName>style.visibility</p:attrName>
                                        </p:attrNameLst>
                                      </p:cBhvr>
                                      <p:to>
                                        <p:strVal val="visible"/>
                                      </p:to>
                                    </p:set>
                                    <p:anim calcmode="lin" valueType="num">
                                      <p:cBhvr>
                                        <p:cTn id="54" dur="500" fill="hold"/>
                                        <p:tgtEl>
                                          <p:spTgt spid="11">
                                            <p:txEl>
                                              <p:pRg st="8" end="8"/>
                                            </p:txEl>
                                          </p:spTgt>
                                        </p:tgtEl>
                                        <p:attrNameLst>
                                          <p:attrName>ppt_w</p:attrName>
                                        </p:attrNameLst>
                                      </p:cBhvr>
                                      <p:tavLst>
                                        <p:tav tm="0">
                                          <p:val>
                                            <p:fltVal val="0"/>
                                          </p:val>
                                        </p:tav>
                                        <p:tav tm="100000">
                                          <p:val>
                                            <p:strVal val="#ppt_w"/>
                                          </p:val>
                                        </p:tav>
                                      </p:tavLst>
                                    </p:anim>
                                    <p:anim calcmode="lin" valueType="num">
                                      <p:cBhvr>
                                        <p:cTn id="55" dur="500" fill="hold"/>
                                        <p:tgtEl>
                                          <p:spTgt spid="11">
                                            <p:txEl>
                                              <p:pRg st="8" end="8"/>
                                            </p:txEl>
                                          </p:spTgt>
                                        </p:tgtEl>
                                        <p:attrNameLst>
                                          <p:attrName>ppt_h</p:attrName>
                                        </p:attrNameLst>
                                      </p:cBhvr>
                                      <p:tavLst>
                                        <p:tav tm="0">
                                          <p:val>
                                            <p:strVal val="#ppt_h"/>
                                          </p:val>
                                        </p:tav>
                                        <p:tav tm="100000">
                                          <p:val>
                                            <p:strVal val="#ppt_h"/>
                                          </p:val>
                                        </p:tav>
                                      </p:tavLst>
                                    </p:anim>
                                  </p:childTnLst>
                                </p:cTn>
                              </p:par>
                              <p:par>
                                <p:cTn id="56" presetID="17" presetClass="entr" presetSubtype="10" fill="hold" nodeType="withEffect">
                                  <p:stCondLst>
                                    <p:cond delay="0"/>
                                  </p:stCondLst>
                                  <p:childTnLst>
                                    <p:set>
                                      <p:cBhvr>
                                        <p:cTn id="57" dur="1" fill="hold">
                                          <p:stCondLst>
                                            <p:cond delay="0"/>
                                          </p:stCondLst>
                                        </p:cTn>
                                        <p:tgtEl>
                                          <p:spTgt spid="11">
                                            <p:txEl>
                                              <p:pRg st="9" end="9"/>
                                            </p:txEl>
                                          </p:spTgt>
                                        </p:tgtEl>
                                        <p:attrNameLst>
                                          <p:attrName>style.visibility</p:attrName>
                                        </p:attrNameLst>
                                      </p:cBhvr>
                                      <p:to>
                                        <p:strVal val="visible"/>
                                      </p:to>
                                    </p:set>
                                    <p:anim calcmode="lin" valueType="num">
                                      <p:cBhvr>
                                        <p:cTn id="58" dur="500" fill="hold"/>
                                        <p:tgtEl>
                                          <p:spTgt spid="11">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11">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263</TotalTime>
  <Words>693</Words>
  <Application>Microsoft Office PowerPoint</Application>
  <PresentationFormat>Custom</PresentationFormat>
  <Paragraphs>91</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Aptos</vt:lpstr>
      <vt:lpstr>Arial</vt:lpstr>
      <vt:lpstr>Now</vt:lpstr>
      <vt:lpstr>Bryndan Write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Koduri,Sai Krishna</dc:creator>
  <cp:lastModifiedBy>Koduri,Sai Krishna</cp:lastModifiedBy>
  <cp:revision>16</cp:revision>
  <dcterms:created xsi:type="dcterms:W3CDTF">2006-08-16T00:00:00Z</dcterms:created>
  <dcterms:modified xsi:type="dcterms:W3CDTF">2024-03-02T01:30:29Z</dcterms:modified>
  <dc:identifier>DAF-S_70heY</dc:identifier>
</cp:coreProperties>
</file>